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sldIdLst>
    <p:sldId id="298" r:id="rId2"/>
    <p:sldId id="299" r:id="rId3"/>
    <p:sldId id="384" r:id="rId4"/>
    <p:sldId id="416" r:id="rId5"/>
    <p:sldId id="321" r:id="rId6"/>
    <p:sldId id="325" r:id="rId7"/>
    <p:sldId id="420" r:id="rId8"/>
    <p:sldId id="426" r:id="rId9"/>
    <p:sldId id="431" r:id="rId10"/>
    <p:sldId id="404" r:id="rId11"/>
    <p:sldId id="427" r:id="rId12"/>
    <p:sldId id="414" r:id="rId13"/>
    <p:sldId id="432" r:id="rId14"/>
    <p:sldId id="433" r:id="rId15"/>
    <p:sldId id="393" r:id="rId16"/>
    <p:sldId id="411" r:id="rId17"/>
    <p:sldId id="402" r:id="rId18"/>
    <p:sldId id="346" r:id="rId19"/>
    <p:sldId id="358" r:id="rId20"/>
    <p:sldId id="382" r:id="rId21"/>
    <p:sldId id="401" r:id="rId22"/>
    <p:sldId id="434" r:id="rId23"/>
    <p:sldId id="361" r:id="rId24"/>
    <p:sldId id="363" r:id="rId25"/>
    <p:sldId id="310" r:id="rId26"/>
    <p:sldId id="364" r:id="rId27"/>
  </p:sldIdLst>
  <p:sldSz cx="9144000" cy="6858000" type="screen4x3"/>
  <p:notesSz cx="6858000" cy="9144000"/>
  <p:embeddedFontLst>
    <p:embeddedFont>
      <p:font typeface="Malgun Gothic" panose="020B0503020000020004" pitchFamily="34" charset="-127"/>
      <p:regular r:id="rId29"/>
      <p:bold r:id="rId30"/>
    </p:embeddedFont>
    <p:embeddedFont>
      <p:font typeface="Arial Rounded MT Bold" panose="020B0604020202020204" charset="0"/>
      <p:regular r:id="rId31"/>
    </p:embeddedFont>
    <p:embeddedFont>
      <p:font typeface="Malgun Gothic" panose="020B0503020000020004" pitchFamily="34" charset="-127"/>
      <p:regular r:id="rId29"/>
      <p:bold r:id="rId30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Gulim" panose="020B0600000101010101" pitchFamily="34" charset="-127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oyoung park" initials="wp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BB4"/>
    <a:srgbClr val="F3FCBC"/>
    <a:srgbClr val="FF00FF"/>
    <a:srgbClr val="716E83"/>
    <a:srgbClr val="CACACA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5" autoAdjust="0"/>
    <p:restoredTop sz="94660"/>
  </p:normalViewPr>
  <p:slideViewPr>
    <p:cSldViewPr>
      <p:cViewPr varScale="1">
        <p:scale>
          <a:sx n="111" d="100"/>
          <a:sy n="111" d="100"/>
        </p:scale>
        <p:origin x="528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53EC-F017-4D15-A371-FE8649FCE853}" type="datetimeFigureOut">
              <a:rPr lang="en-US" smtClean="0"/>
              <a:t>7/3/2020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56869-415E-47D3-8C8D-9AC5AA902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4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99080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56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511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740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842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38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644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F0C4C-A53E-4E9C-8F07-F8E65D493B13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7493-282F-4552-8CC2-D4B2985E6E6C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195-5558-4581-8A43-D0E97C531F52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7CE3-4FB5-42E1-BEDA-F4A91F71FD78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017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0" y="18523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 userDrawn="1"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0E01-E8C9-43DE-A63D-EA6F8B056BBE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00C1-320C-4236-8FE4-8B6BF33264FF}" type="datetime1">
              <a:rPr lang="en-US" smtClean="0"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63FD-F878-47A1-A83B-7D31DE1F13AC}" type="datetime1">
              <a:rPr lang="en-US" smtClean="0"/>
              <a:t>7/3/2020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D8BBA-0E2F-411D-9964-C1F78A31DCD2}" type="datetime1">
              <a:rPr lang="en-US" smtClean="0"/>
              <a:t>7/3/2020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9F667-11BE-434C-B445-B1E005E2B652}" type="datetime1">
              <a:rPr lang="en-US" smtClean="0"/>
              <a:t>7/3/2020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8893-6242-4FC9-A877-2AC07D7BAA35}" type="datetime1">
              <a:rPr lang="en-US" smtClean="0"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71D5-50B0-41E9-AE59-3791A1C94E9B}" type="datetime1">
              <a:rPr lang="en-US" smtClean="0"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933AD-DF9B-45AA-A095-F725017628A5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G2XqoL7t8s&amp;t=14s" TargetMode="External"/><Relationship Id="rId2" Type="http://schemas.openxmlformats.org/officeDocument/2006/relationships/hyperlink" Target="https://www.youtube.com/watch?v=39M-0bUOnuo" TargetMode="Externa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cpbtv?x=1jqt&amp;i=2raghe" TargetMode="Externa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G2XqoL7t8s&amp;t=14s/" TargetMode="External"/><Relationship Id="rId2" Type="http://schemas.openxmlformats.org/officeDocument/2006/relationships/hyperlink" Target="https://www.youtube.com/watch?v=bOI9yQ0bNMQ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youtube.com/watch?v=39M-0bUOnuo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pbtv?x=1jqt&amp;i=2ragh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1-1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5494458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9919" y="517208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8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114986"/>
            <a:ext cx="933804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34290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16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읽고 써 봐요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2" name="object 7"/>
          <p:cNvSpPr/>
          <p:nvPr/>
        </p:nvSpPr>
        <p:spPr>
          <a:xfrm>
            <a:off x="352329" y="1045658"/>
            <a:ext cx="2157971" cy="17263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9"/>
          <p:cNvSpPr/>
          <p:nvPr/>
        </p:nvSpPr>
        <p:spPr>
          <a:xfrm>
            <a:off x="304800" y="4011101"/>
            <a:ext cx="2157984" cy="17263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5"/>
          <p:cNvSpPr/>
          <p:nvPr/>
        </p:nvSpPr>
        <p:spPr>
          <a:xfrm>
            <a:off x="4419600" y="1853124"/>
            <a:ext cx="2057400" cy="21579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aphicFrame>
        <p:nvGraphicFramePr>
          <p:cNvPr id="20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048372"/>
              </p:ext>
            </p:extLst>
          </p:nvPr>
        </p:nvGraphicFramePr>
        <p:xfrm>
          <a:off x="2885491" y="894492"/>
          <a:ext cx="930503" cy="24992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05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835201">
                <a:tc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이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이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6043">
                <a:tc>
                  <a:txBody>
                    <a:bodyPr/>
                    <a:lstStyle/>
                    <a:p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1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74334"/>
              </p:ext>
            </p:extLst>
          </p:nvPr>
        </p:nvGraphicFramePr>
        <p:xfrm>
          <a:off x="2873946" y="3608808"/>
          <a:ext cx="930503" cy="24992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05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835200">
                <a:tc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오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오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6051">
                <a:tc>
                  <a:txBody>
                    <a:bodyPr/>
                    <a:lstStyle/>
                    <a:p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2" name="object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4788883"/>
              </p:ext>
            </p:extLst>
          </p:nvPr>
        </p:nvGraphicFramePr>
        <p:xfrm>
          <a:off x="6934200" y="1676400"/>
          <a:ext cx="1866493" cy="24992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32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332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35198">
                <a:tc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아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09550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이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7999">
                <a:tc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아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0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이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6047">
                <a:tc>
                  <a:txBody>
                    <a:bodyPr/>
                    <a:lstStyle/>
                    <a:p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594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194040" y="611498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34290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17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읽고 써 봐요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04800" y="1047317"/>
            <a:ext cx="2157984" cy="17263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2773" y="3835119"/>
            <a:ext cx="2070011" cy="17263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68971" y="2161254"/>
            <a:ext cx="2070011" cy="17263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aphicFrame>
        <p:nvGraphicFramePr>
          <p:cNvPr id="16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115175"/>
              </p:ext>
            </p:extLst>
          </p:nvPr>
        </p:nvGraphicFramePr>
        <p:xfrm>
          <a:off x="2777768" y="721558"/>
          <a:ext cx="1822509" cy="24361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12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12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14131">
                <a:tc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오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09550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이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07112">
                <a:tc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오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0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이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14952">
                <a:tc>
                  <a:txBody>
                    <a:bodyPr/>
                    <a:lstStyle/>
                    <a:p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7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72669"/>
              </p:ext>
            </p:extLst>
          </p:nvPr>
        </p:nvGraphicFramePr>
        <p:xfrm>
          <a:off x="2777769" y="3442758"/>
          <a:ext cx="1866492" cy="24992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32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332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35200">
                <a:tc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우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09550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유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우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0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유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6051">
                <a:tc>
                  <a:txBody>
                    <a:bodyPr/>
                    <a:lstStyle/>
                    <a:p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8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779866"/>
              </p:ext>
            </p:extLst>
          </p:nvPr>
        </p:nvGraphicFramePr>
        <p:xfrm>
          <a:off x="7203106" y="1752600"/>
          <a:ext cx="1866492" cy="24992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32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332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35198">
                <a:tc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여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09550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우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7999">
                <a:tc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여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0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우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6047">
                <a:tc>
                  <a:txBody>
                    <a:bodyPr/>
                    <a:lstStyle/>
                    <a:p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91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725388"/>
            <a:ext cx="8352871" cy="4432300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18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Flowchart: Connector 13"/>
          <p:cNvSpPr/>
          <p:nvPr/>
        </p:nvSpPr>
        <p:spPr>
          <a:xfrm>
            <a:off x="997907" y="1955515"/>
            <a:ext cx="1139515" cy="110716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Connector 15"/>
          <p:cNvSpPr/>
          <p:nvPr/>
        </p:nvSpPr>
        <p:spPr>
          <a:xfrm>
            <a:off x="6262288" y="3538682"/>
            <a:ext cx="1158795" cy="114300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owchart: Connector 24"/>
          <p:cNvSpPr/>
          <p:nvPr/>
        </p:nvSpPr>
        <p:spPr>
          <a:xfrm>
            <a:off x="969619" y="3620990"/>
            <a:ext cx="1173480" cy="1103955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lowchart: Connector 25"/>
          <p:cNvSpPr/>
          <p:nvPr/>
        </p:nvSpPr>
        <p:spPr>
          <a:xfrm>
            <a:off x="6284325" y="1940009"/>
            <a:ext cx="1054357" cy="1103955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Track 00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412620"/>
            <a:ext cx="1097340" cy="11685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H="1">
            <a:off x="3657600" y="1752600"/>
            <a:ext cx="1066800" cy="131007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713522" y="1828800"/>
            <a:ext cx="1010878" cy="123387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3657600" y="3462482"/>
            <a:ext cx="1066800" cy="131007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713522" y="3538682"/>
            <a:ext cx="1010878" cy="123387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748764" y="2419281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>
                <a:solidFill>
                  <a:srgbClr val="FF0000"/>
                </a:solidFill>
              </a:rPr>
              <a:t>어</a:t>
            </a:r>
            <a:r>
              <a:rPr lang="ko-KR" altLang="en-US" sz="4400" dirty="0" smtClean="0">
                <a:solidFill>
                  <a:srgbClr val="FF0000"/>
                </a:solidFill>
              </a:rPr>
              <a:t>  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780322" y="4110182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>
                <a:solidFill>
                  <a:srgbClr val="FF0000"/>
                </a:solidFill>
              </a:rPr>
              <a:t>요</a:t>
            </a:r>
            <a:r>
              <a:rPr lang="ko-KR" altLang="en-US" sz="4400" dirty="0" smtClean="0">
                <a:solidFill>
                  <a:srgbClr val="FF0000"/>
                </a:solidFill>
              </a:rPr>
              <a:t>  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75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8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 animBg="1"/>
      <p:bldP spid="16" grpId="0" animBg="1"/>
      <p:bldP spid="25" grpId="0" animBg="1"/>
      <p:bldP spid="26" grpId="0" animBg="1"/>
      <p:bldP spid="28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027229"/>
            <a:ext cx="8153399" cy="5022905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18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Flowchart: Connector 13"/>
          <p:cNvSpPr/>
          <p:nvPr/>
        </p:nvSpPr>
        <p:spPr>
          <a:xfrm>
            <a:off x="838200" y="2243003"/>
            <a:ext cx="1295400" cy="1161225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owchart: Connector 24"/>
          <p:cNvSpPr/>
          <p:nvPr/>
        </p:nvSpPr>
        <p:spPr>
          <a:xfrm>
            <a:off x="917842" y="4347134"/>
            <a:ext cx="1291958" cy="115226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Track 00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288" y="504940"/>
            <a:ext cx="1003821" cy="846312"/>
          </a:xfrm>
          <a:prstGeom prst="rect">
            <a:avLst/>
          </a:prstGeom>
        </p:spPr>
      </p:pic>
      <p:sp>
        <p:nvSpPr>
          <p:cNvPr id="11" name="Flowchart: Connector 10"/>
          <p:cNvSpPr/>
          <p:nvPr/>
        </p:nvSpPr>
        <p:spPr>
          <a:xfrm>
            <a:off x="6533355" y="2226302"/>
            <a:ext cx="1295400" cy="1161225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/>
          <p:cNvSpPr/>
          <p:nvPr/>
        </p:nvSpPr>
        <p:spPr>
          <a:xfrm>
            <a:off x="4794329" y="4407914"/>
            <a:ext cx="1295400" cy="1161225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82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" grpId="0" animBg="1"/>
      <p:bldP spid="25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017675"/>
            <a:ext cx="8305800" cy="4946706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18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901874" y="2368894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 smtClean="0">
                <a:solidFill>
                  <a:srgbClr val="FF0000"/>
                </a:solidFill>
              </a:rPr>
              <a:t>ㅗ  </a:t>
            </a:r>
            <a:endParaRPr lang="en-US" sz="6000" dirty="0">
              <a:solidFill>
                <a:srgbClr val="FF0000"/>
              </a:solidFill>
            </a:endParaRPr>
          </a:p>
        </p:txBody>
      </p:sp>
      <p:pic>
        <p:nvPicPr>
          <p:cNvPr id="5" name="Track 0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966" y="665546"/>
            <a:ext cx="1177634" cy="125405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03104" y="2361156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>
                <a:solidFill>
                  <a:srgbClr val="FF0000"/>
                </a:solidFill>
              </a:rPr>
              <a:t>ㅣ</a:t>
            </a:r>
            <a:r>
              <a:rPr lang="ko-KR" altLang="en-US" sz="6000" dirty="0" smtClean="0">
                <a:solidFill>
                  <a:srgbClr val="FF0000"/>
                </a:solidFill>
              </a:rPr>
              <a:t>  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96752" y="4284945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 smtClean="0">
                <a:solidFill>
                  <a:srgbClr val="FF0000"/>
                </a:solidFill>
              </a:rPr>
              <a:t>유  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09367" y="4234841"/>
            <a:ext cx="2057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>
                <a:solidFill>
                  <a:srgbClr val="FF0000"/>
                </a:solidFill>
              </a:rPr>
              <a:t>여</a:t>
            </a:r>
            <a:r>
              <a:rPr lang="ko-KR" altLang="en-US" sz="4400" dirty="0" smtClean="0">
                <a:solidFill>
                  <a:srgbClr val="FF0000"/>
                </a:solidFill>
              </a:rPr>
              <a:t>     우  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1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8" grpId="0"/>
      <p:bldP spid="19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4412"/>
          <a:stretch/>
        </p:blipFill>
        <p:spPr>
          <a:xfrm>
            <a:off x="193386" y="915170"/>
            <a:ext cx="8610600" cy="5180830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8543"/>
            <a:ext cx="9134168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19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440154" y="3060559"/>
            <a:ext cx="1114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FF0000"/>
                </a:solidFill>
              </a:rPr>
              <a:t>우  유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458943" y="3734566"/>
            <a:ext cx="1095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FF0000"/>
                </a:solidFill>
              </a:rPr>
              <a:t>아  이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61927" y="4408948"/>
            <a:ext cx="1236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FF0000"/>
                </a:solidFill>
              </a:rPr>
              <a:t> 여  우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460128" y="5108482"/>
            <a:ext cx="1074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FF0000"/>
                </a:solidFill>
              </a:rPr>
              <a:t>오  이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9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  <p:bldP spid="27" grpId="0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19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168" y="763779"/>
            <a:ext cx="8382000" cy="538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02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="" xmlns:a16="http://schemas.microsoft.com/office/drawing/2014/main" id="{B1E40177-8446-2C44-8005-294AEAB52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89" y="-21374"/>
            <a:ext cx="9067800" cy="990600"/>
          </a:xfrm>
          <a:solidFill>
            <a:srgbClr val="FFFF99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kumimoji="1" lang="en-US" altLang="en-US" dirty="0"/>
              <a:t>	</a:t>
            </a:r>
            <a:r>
              <a:rPr kumimoji="1" lang="ko-KR" altLang="en-US" dirty="0" smtClean="0"/>
              <a:t>모음</a:t>
            </a:r>
            <a:r>
              <a:rPr kumimoji="1" lang="en-US" altLang="ko-KR" dirty="0" smtClean="0"/>
              <a:t>vowel </a:t>
            </a:r>
            <a:endParaRPr kumimoji="1" lang="x-none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0" y="6239104"/>
            <a:ext cx="9166889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710184" y="46482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468644" y="35052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/>
              <a:t>유아 한글놀이 모음 익히기</a:t>
            </a:r>
            <a:endParaRPr lang="en-US" altLang="ko-KR" sz="2400" b="1" dirty="0" smtClean="0">
              <a:hlinkClick r:id="rId2"/>
            </a:endParaRPr>
          </a:p>
          <a:p>
            <a:r>
              <a:rPr lang="en-US" altLang="ko-KR" sz="2400" b="1" u="sng" dirty="0" smtClean="0">
                <a:hlinkClick r:id="rId2"/>
              </a:rPr>
              <a:t>https://www.youtube.com/watch?v=39M-0bUOnuo/</a:t>
            </a:r>
            <a:endParaRPr lang="en-US" sz="2400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533400" y="1405052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/>
              <a:t>베이직 코리안 모음 </a:t>
            </a:r>
            <a:r>
              <a:rPr lang="ko-KR" altLang="en-US" sz="2400" b="1" dirty="0" smtClean="0"/>
              <a:t>배우기</a:t>
            </a:r>
            <a:endParaRPr lang="en-US" altLang="ko-KR" sz="2400" b="1" dirty="0" smtClean="0">
              <a:hlinkClick r:id="rId3"/>
            </a:endParaRPr>
          </a:p>
          <a:p>
            <a:r>
              <a:rPr lang="en-US" altLang="ko-KR" sz="2400" b="1" u="sng" dirty="0" smtClean="0">
                <a:hlinkClick r:id="rId3"/>
              </a:rPr>
              <a:t>https://www.youtube.com/watch?v=uG2XqoL7t8s&amp;t=14s/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5044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569" y="-786"/>
            <a:ext cx="9143999" cy="1118366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ko-KR" altLang="en-US" sz="5400" b="1" dirty="0" smtClean="0"/>
              <a:t>숙제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16030" y="1117580"/>
            <a:ext cx="8686800" cy="523412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-5715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1. Workbook 1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과 </a:t>
            </a:r>
            <a:r>
              <a:rPr lang="en-US" sz="3100" dirty="0" smtClean="0">
                <a:latin typeface="Arial Rounded MT Bold" panose="020F0704030504030204" pitchFamily="34" charset="0"/>
              </a:rPr>
              <a:t>P. 8-11</a:t>
            </a:r>
          </a:p>
          <a:p>
            <a:pPr marL="57150" indent="-57150">
              <a:buNone/>
            </a:pPr>
            <a:endParaRPr lang="en-US" sz="3100" dirty="0" smtClean="0">
              <a:latin typeface="Arial Rounded MT Bold" panose="020F0704030504030204" pitchFamily="34" charset="0"/>
            </a:endParaRPr>
          </a:p>
          <a:p>
            <a:pPr marL="57150" indent="-5715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2. Quizlet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단어공부</a:t>
            </a:r>
            <a:endParaRPr lang="en-US" altLang="ko-KR" sz="3100" dirty="0" smtClean="0">
              <a:latin typeface="Arial Rounded MT Bold" panose="020F0704030504030204" pitchFamily="34" charset="0"/>
            </a:endParaRPr>
          </a:p>
          <a:p>
            <a:pPr marL="57150" indent="-57150" algn="ctr">
              <a:buNone/>
              <a:defRPr/>
            </a:pPr>
            <a:r>
              <a:rPr lang="en-US" altLang="ko-KR" sz="2800" dirty="0">
                <a:hlinkClick r:id="rId2"/>
              </a:rPr>
              <a:t>https://quizlet.com/_</a:t>
            </a:r>
            <a:r>
              <a:rPr lang="en-US" altLang="ko-KR" sz="2800" dirty="0" smtClean="0">
                <a:hlinkClick r:id="rId2"/>
              </a:rPr>
              <a:t>8cpbtv?x=1jqt&amp;i=2raghe</a:t>
            </a:r>
            <a:endParaRPr lang="tr-TR" sz="2800" dirty="0"/>
          </a:p>
          <a:p>
            <a:pPr marL="57150" indent="-5715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3. Worksheets packet</a:t>
            </a:r>
          </a:p>
          <a:p>
            <a:pPr marL="57150" indent="-57150">
              <a:buNone/>
            </a:pPr>
            <a:r>
              <a:rPr lang="en-US" sz="15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          </a:t>
            </a:r>
            <a:r>
              <a:rPr 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</a:t>
            </a:r>
            <a:r>
              <a:rPr lang="ko-KR" alt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선생님께서 내</a:t>
            </a:r>
            <a:r>
              <a:rPr lang="ko-KR" altLang="en-US" sz="1600" dirty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시</a:t>
            </a:r>
            <a:r>
              <a:rPr lang="ko-KR" alt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고자 하는 워크시트를  만드신 후 적어 주세요</a:t>
            </a:r>
            <a:r>
              <a:rPr lang="en-US" altLang="ko-KR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.</a:t>
            </a:r>
          </a:p>
          <a:p>
            <a:pPr marL="57150" indent="-57150">
              <a:buNone/>
            </a:pPr>
            <a:endParaRPr lang="en-US" sz="1500" dirty="0" smtClean="0">
              <a:latin typeface="Arial Rounded MT Bold" panose="020F0704030504030204" pitchFamily="34" charset="0"/>
            </a:endParaRPr>
          </a:p>
          <a:p>
            <a:pPr marL="57150" indent="-5715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4. 1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과 수업 </a:t>
            </a:r>
            <a:r>
              <a:rPr lang="en-US" altLang="ko-KR" sz="3100" dirty="0" smtClean="0">
                <a:latin typeface="Arial Rounded MT Bold" panose="020F0704030504030204" pitchFamily="34" charset="0"/>
              </a:rPr>
              <a:t>PPT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반복 학습하기</a:t>
            </a:r>
            <a:endParaRPr lang="en-US" altLang="ko-KR" sz="3100" dirty="0" smtClean="0">
              <a:latin typeface="Arial Rounded MT Bold" panose="020F0704030504030204" pitchFamily="34" charset="0"/>
            </a:endParaRPr>
          </a:p>
          <a:p>
            <a:endParaRPr lang="en-US" sz="3100" dirty="0" smtClean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0" y="6351707"/>
            <a:ext cx="9180871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2989302"/>
            <a:ext cx="6591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altLang="ko-KR" dirty="0" smtClean="0"/>
          </a:p>
        </p:txBody>
      </p:sp>
      <p:sp>
        <p:nvSpPr>
          <p:cNvPr id="7" name="Rectangle 6"/>
          <p:cNvSpPr/>
          <p:nvPr/>
        </p:nvSpPr>
        <p:spPr>
          <a:xfrm>
            <a:off x="1562100" y="3543300"/>
            <a:ext cx="678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kumimoji="1"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695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1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909" y="25089"/>
            <a:ext cx="7653435" cy="6326618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22780"/>
            <a:ext cx="1513656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P. 8</a:t>
            </a:r>
            <a:endParaRPr lang="en-US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04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=""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4800" y="260648"/>
            <a:ext cx="8534400" cy="3339803"/>
          </a:xfr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1-1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</a:t>
            </a:r>
            <a:r>
              <a:rPr kumimoji="1" lang="ko-KR" alt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 모음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(Vowel)</a:t>
            </a:r>
            <a:b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20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</a:t>
            </a:r>
            <a: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b="1" dirty="0">
              <a:solidFill>
                <a:schemeClr val="bg1"/>
              </a:solidFill>
            </a:endParaRPr>
          </a:p>
        </p:txBody>
      </p:sp>
      <p:sp>
        <p:nvSpPr>
          <p:cNvPr id="14338" name="부제목 2">
            <a:extLst>
              <a:ext uri="{FF2B5EF4-FFF2-40B4-BE49-F238E27FC236}">
                <a16:creationId xmlns=""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809999"/>
            <a:ext cx="8534400" cy="2305665"/>
          </a:xfrm>
          <a:ln w="254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0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858735"/>
            <a:ext cx="4267200" cy="22569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7294"/>
          <a:stretch/>
        </p:blipFill>
        <p:spPr>
          <a:xfrm>
            <a:off x="4664364" y="3853998"/>
            <a:ext cx="4174836" cy="226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3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4895" r="10185"/>
          <a:stretch/>
        </p:blipFill>
        <p:spPr>
          <a:xfrm>
            <a:off x="1600201" y="0"/>
            <a:ext cx="7369546" cy="6351707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276" y="0"/>
            <a:ext cx="1649124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</a:t>
            </a:r>
          </a:p>
          <a:p>
            <a:r>
              <a:rPr lang="en-US" altLang="ko-KR" sz="2500" dirty="0" smtClean="0">
                <a:solidFill>
                  <a:schemeClr val="bg1"/>
                </a:solidFill>
              </a:rPr>
              <a:t>P. </a:t>
            </a:r>
            <a:r>
              <a:rPr lang="en-US" sz="2500" dirty="0" smtClean="0">
                <a:solidFill>
                  <a:schemeClr val="bg1"/>
                </a:solidFill>
              </a:rPr>
              <a:t>9</a:t>
            </a:r>
            <a:endParaRPr lang="en-US" sz="2500" dirty="0">
              <a:solidFill>
                <a:schemeClr val="bg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495800" y="1143000"/>
            <a:ext cx="2470895" cy="2743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495800" y="1162897"/>
            <a:ext cx="2470895" cy="9418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4477196" y="2124617"/>
            <a:ext cx="2380804" cy="8834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582344" y="4026516"/>
            <a:ext cx="2384351" cy="18408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4497574" y="3086337"/>
            <a:ext cx="2469121" cy="17367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4495800" y="4979290"/>
            <a:ext cx="2362200" cy="8881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77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043772" y="990600"/>
            <a:ext cx="599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00"/>
                </a:solidFill>
              </a:rPr>
              <a:t>  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1947"/>
          <a:stretch/>
        </p:blipFill>
        <p:spPr>
          <a:xfrm>
            <a:off x="962891" y="609600"/>
            <a:ext cx="8153400" cy="5589707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276" y="0"/>
            <a:ext cx="2639724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P. 10</a:t>
            </a:r>
          </a:p>
        </p:txBody>
      </p:sp>
      <p:sp>
        <p:nvSpPr>
          <p:cNvPr id="19" name="Flowchart: Connector 18"/>
          <p:cNvSpPr/>
          <p:nvPr/>
        </p:nvSpPr>
        <p:spPr>
          <a:xfrm>
            <a:off x="4733318" y="2982662"/>
            <a:ext cx="1805793" cy="718305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lowchart: Connector 19"/>
          <p:cNvSpPr/>
          <p:nvPr/>
        </p:nvSpPr>
        <p:spPr>
          <a:xfrm>
            <a:off x="2113538" y="3758851"/>
            <a:ext cx="773235" cy="1524001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/>
          <p:cNvSpPr/>
          <p:nvPr/>
        </p:nvSpPr>
        <p:spPr>
          <a:xfrm>
            <a:off x="1180075" y="2971799"/>
            <a:ext cx="772877" cy="1464817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978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 animBg="1"/>
      <p:bldP spid="20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685800"/>
            <a:ext cx="7704906" cy="563819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043772" y="990600"/>
            <a:ext cx="599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00"/>
                </a:solidFill>
              </a:rPr>
              <a:t>  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276" y="1"/>
            <a:ext cx="2411124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P. 10</a:t>
            </a:r>
          </a:p>
        </p:txBody>
      </p:sp>
    </p:spTree>
    <p:extLst>
      <p:ext uri="{BB962C8B-B14F-4D97-AF65-F5344CB8AC3E}">
        <p14:creationId xmlns:p14="http://schemas.microsoft.com/office/powerpoint/2010/main" val="277505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272" y="0"/>
            <a:ext cx="2623728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 workbook P. 11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731" t="3891" r="3419" b="-1635"/>
          <a:stretch/>
        </p:blipFill>
        <p:spPr>
          <a:xfrm>
            <a:off x="162744" y="477054"/>
            <a:ext cx="8839200" cy="587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4280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 workbook P. 15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762000"/>
            <a:ext cx="73152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3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=""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344" y="0"/>
            <a:ext cx="9133656" cy="1907617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kumimoji="1" lang="en-US" altLang="en-US" b="1">
                <a:solidFill>
                  <a:schemeClr val="bg1"/>
                </a:solidFill>
              </a:rPr>
              <a:t>수고하셨습니다</a:t>
            </a:r>
            <a:r>
              <a:rPr kumimoji="1" lang="en-US" altLang="ko-KR" b="1">
                <a:solidFill>
                  <a:schemeClr val="bg1"/>
                </a:solidFill>
              </a:rPr>
              <a:t>!</a:t>
            </a:r>
            <a:endParaRPr kumimoji="1" lang="en-US" altLang="en-US" b="1">
              <a:solidFill>
                <a:schemeClr val="bg1"/>
              </a:solidFill>
            </a:endParaRPr>
          </a:p>
        </p:txBody>
      </p:sp>
      <p:pic>
        <p:nvPicPr>
          <p:cNvPr id="97282" name="내용 개체 틀 4">
            <a:extLst>
              <a:ext uri="{FF2B5EF4-FFF2-40B4-BE49-F238E27FC236}">
                <a16:creationId xmlns=""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2362200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829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6041"/>
            <a:ext cx="8752657" cy="94150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en-US" b="1" dirty="0" smtClean="0"/>
              <a:t>Reference</a:t>
            </a:r>
            <a:r>
              <a:rPr lang="en-US" b="1" dirty="0"/>
              <a:t>s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0" y="1371601"/>
            <a:ext cx="8828857" cy="48768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altLang="ko-KR" sz="2400" dirty="0" smtClean="0"/>
          </a:p>
          <a:p>
            <a:r>
              <a:rPr lang="ko-KR" altLang="en-US" sz="8000" dirty="0" smtClean="0"/>
              <a:t>재외동포를 </a:t>
            </a:r>
            <a:r>
              <a:rPr lang="ko-KR" altLang="en-US" sz="8000" dirty="0"/>
              <a:t>위한 한국어 </a:t>
            </a:r>
            <a:r>
              <a:rPr lang="en-US" altLang="ko-KR" sz="8000" dirty="0" smtClean="0"/>
              <a:t>1-1</a:t>
            </a:r>
            <a:r>
              <a:rPr lang="en-US" altLang="ko-KR" sz="8000" dirty="0"/>
              <a:t> (</a:t>
            </a:r>
            <a:r>
              <a:rPr lang="ko-KR" altLang="en-US" sz="8000" dirty="0"/>
              <a:t>영어권</a:t>
            </a:r>
            <a:r>
              <a:rPr lang="en-US" altLang="ko-KR" sz="8000" dirty="0"/>
              <a:t>)  </a:t>
            </a:r>
            <a:endParaRPr lang="en-US" altLang="ko-KR" sz="8000" dirty="0" smtClean="0"/>
          </a:p>
          <a:p>
            <a:r>
              <a:rPr lang="ko-KR" altLang="en-US" sz="8000" dirty="0" smtClean="0"/>
              <a:t>재외동포를 </a:t>
            </a:r>
            <a:r>
              <a:rPr lang="ko-KR" altLang="en-US" sz="8000" dirty="0"/>
              <a:t>위한 한국어 </a:t>
            </a:r>
            <a:r>
              <a:rPr lang="en-US" altLang="ko-KR" sz="8000" dirty="0" smtClean="0"/>
              <a:t>1-1</a:t>
            </a:r>
            <a:r>
              <a:rPr lang="en-US" altLang="ko-KR" sz="8000" dirty="0"/>
              <a:t> (</a:t>
            </a:r>
            <a:r>
              <a:rPr lang="ko-KR" altLang="en-US" sz="8000" dirty="0"/>
              <a:t>범용</a:t>
            </a:r>
            <a:r>
              <a:rPr lang="en-US" altLang="ko-KR" sz="8000" dirty="0" smtClean="0"/>
              <a:t>)</a:t>
            </a:r>
          </a:p>
          <a:p>
            <a:endParaRPr lang="en-US" altLang="ko-KR" sz="8000" dirty="0" smtClean="0"/>
          </a:p>
          <a:p>
            <a:r>
              <a:rPr lang="ko-KR" altLang="en-US" sz="8000" dirty="0" smtClean="0"/>
              <a:t>한글이 야호</a:t>
            </a:r>
            <a:endParaRPr lang="en-US" altLang="ko-KR" sz="8000" dirty="0" smtClean="0"/>
          </a:p>
          <a:p>
            <a:pPr marL="287338" indent="0">
              <a:buNone/>
            </a:pPr>
            <a:r>
              <a:rPr lang="en-US" altLang="ko-KR" sz="8000" b="1" u="sng" dirty="0">
                <a:hlinkClick r:id="rId2"/>
              </a:rPr>
              <a:t>https://</a:t>
            </a:r>
            <a:r>
              <a:rPr lang="en-US" altLang="ko-KR" sz="8000" b="1" u="sng" dirty="0" smtClean="0">
                <a:hlinkClick r:id="rId2"/>
              </a:rPr>
              <a:t>www.youtube.com/watch?v=bOI9yQ0bNMQ</a:t>
            </a:r>
            <a:endParaRPr lang="en-US" altLang="ko-KR" sz="8000" b="1" u="sng" dirty="0" smtClean="0"/>
          </a:p>
          <a:p>
            <a:endParaRPr lang="en-US" altLang="ko-KR" sz="8000" b="1" u="sng" dirty="0" smtClean="0"/>
          </a:p>
          <a:p>
            <a:r>
              <a:rPr lang="ko-KR" altLang="en-US" sz="8000" dirty="0" smtClean="0"/>
              <a:t>베이직 코리안</a:t>
            </a:r>
            <a:endParaRPr lang="en-US" altLang="ko-KR" sz="8000" dirty="0" smtClean="0"/>
          </a:p>
          <a:p>
            <a:pPr marL="287338" indent="0">
              <a:buNone/>
            </a:pPr>
            <a:r>
              <a:rPr lang="en-US" altLang="ko-KR" sz="8000" b="1" u="sng" dirty="0">
                <a:hlinkClick r:id="rId3"/>
              </a:rPr>
              <a:t>https://www.youtube.com/watch?v=uG2XqoL7t8s&amp;t=14s</a:t>
            </a:r>
            <a:r>
              <a:rPr lang="en-US" altLang="ko-KR" sz="8000" b="1" u="sng" dirty="0" smtClean="0">
                <a:hlinkClick r:id="rId3"/>
              </a:rPr>
              <a:t>/</a:t>
            </a:r>
            <a:endParaRPr lang="en-US" altLang="ko-KR" sz="8000" b="1" u="sng" dirty="0" smtClean="0"/>
          </a:p>
          <a:p>
            <a:pPr marL="0" indent="0">
              <a:buNone/>
            </a:pPr>
            <a:endParaRPr lang="en-US" altLang="ko-KR" sz="8000" b="1" u="sng" dirty="0" smtClean="0"/>
          </a:p>
          <a:p>
            <a:pPr marL="169863" indent="-169863"/>
            <a:r>
              <a:rPr lang="ko-KR" altLang="en-US" sz="8000" dirty="0" smtClean="0"/>
              <a:t>  키즈키키 어린이 </a:t>
            </a:r>
            <a:r>
              <a:rPr lang="en-US" altLang="ko-KR" sz="8000" dirty="0" smtClean="0"/>
              <a:t>TV</a:t>
            </a:r>
            <a:endParaRPr lang="en-US" altLang="ko-KR" sz="8000" b="1" u="sng" dirty="0"/>
          </a:p>
          <a:p>
            <a:pPr marL="287338" indent="0">
              <a:buNone/>
            </a:pPr>
            <a:r>
              <a:rPr lang="en-US" altLang="ko-KR" sz="8000" b="1" u="sng" dirty="0">
                <a:hlinkClick r:id="rId4"/>
              </a:rPr>
              <a:t>https://www.youtube.com/watch?v=39M-0bUOnuo</a:t>
            </a:r>
            <a:endParaRPr lang="en-US" altLang="ko-KR" sz="8000" b="1" u="sng" dirty="0" smtClean="0"/>
          </a:p>
          <a:p>
            <a:pPr marL="0" indent="0">
              <a:buNone/>
            </a:pPr>
            <a:endParaRPr lang="en-US" altLang="ko-KR" sz="6200" b="1" u="sng" dirty="0"/>
          </a:p>
          <a:p>
            <a:pPr marL="0" indent="0">
              <a:buNone/>
            </a:pPr>
            <a:endParaRPr lang="en-US" altLang="ko-KR" sz="2400" b="1" u="sng" dirty="0" smtClean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/>
              <a:t/>
            </a:r>
            <a:br>
              <a:rPr lang="ko-KR" altLang="en-US" sz="2400" dirty="0"/>
            </a:br>
            <a:r>
              <a:rPr lang="ko-KR" altLang="en-US" sz="2400" dirty="0"/>
              <a:t/>
            </a:r>
            <a:br>
              <a:rPr lang="ko-KR" alt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3610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3" y="0"/>
            <a:ext cx="9134167" cy="6373831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9833" y="0"/>
            <a:ext cx="1011381" cy="76951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2800" dirty="0" smtClean="0">
                <a:solidFill>
                  <a:schemeClr val="bg1"/>
                </a:solidFill>
              </a:rPr>
              <a:t>P. 12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904344" y="4429873"/>
            <a:ext cx="457200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909032" y="2349190"/>
            <a:ext cx="284516" cy="3418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344188" y="2354941"/>
            <a:ext cx="312968" cy="3418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083629" y="4593909"/>
            <a:ext cx="416561" cy="2335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803353" y="4497279"/>
            <a:ext cx="284516" cy="3418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308103" y="4421688"/>
            <a:ext cx="416560" cy="2335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143408" y="1633681"/>
            <a:ext cx="284516" cy="3418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57" y="4921868"/>
            <a:ext cx="5163724" cy="1180747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6290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16" grpId="0" animBg="1"/>
      <p:bldP spid="19" grpId="0" animBg="1"/>
      <p:bldP spid="21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57237"/>
            <a:ext cx="9144000" cy="6491287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-7515"/>
            <a:ext cx="1011381" cy="61711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2800" dirty="0" smtClean="0">
                <a:solidFill>
                  <a:schemeClr val="bg1"/>
                </a:solidFill>
              </a:rPr>
              <a:t>P. 13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3856355" y="2828985"/>
            <a:ext cx="457200" cy="2639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490328" y="2668812"/>
            <a:ext cx="312968" cy="3760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177863" y="1120407"/>
            <a:ext cx="554443" cy="2568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29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000944" y="1159867"/>
            <a:ext cx="3581400" cy="4928844"/>
          </a:xfrm>
          <a:noFill/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ko-KR" altLang="en-US" sz="4400" b="1" dirty="0" smtClean="0"/>
              <a:t>이</a:t>
            </a:r>
            <a:r>
              <a:rPr lang="en-US" altLang="ko-KR" sz="4400" b="1" dirty="0" smtClean="0"/>
              <a:t>(2)</a:t>
            </a:r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우유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여우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아이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오이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/>
              <a:t>오</a:t>
            </a:r>
            <a:endParaRPr lang="en-US" altLang="ko-KR" sz="4400" b="1" dirty="0" smtClean="0"/>
          </a:p>
          <a:p>
            <a:pPr marL="0" indent="0">
              <a:lnSpc>
                <a:spcPct val="110000"/>
              </a:lnSpc>
              <a:buNone/>
            </a:pPr>
            <a:endParaRPr lang="en-US" altLang="ko-KR" sz="4000" b="1" dirty="0" smtClean="0"/>
          </a:p>
          <a:p>
            <a:pPr>
              <a:lnSpc>
                <a:spcPct val="110000"/>
              </a:lnSpc>
            </a:pPr>
            <a:endParaRPr lang="en-US" altLang="ko-KR" sz="4000" b="1" dirty="0"/>
          </a:p>
          <a:p>
            <a:pPr marL="0" indent="0">
              <a:buNone/>
            </a:pPr>
            <a:endParaRPr lang="en-US" altLang="ko-KR" sz="3600" b="1" dirty="0" smtClean="0"/>
          </a:p>
          <a:p>
            <a:endParaRPr lang="en-US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419600" y="907111"/>
            <a:ext cx="4191000" cy="5181600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two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milk</a:t>
            </a: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fox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child</a:t>
            </a:r>
            <a:endParaRPr lang="en-US" sz="4800" b="1" dirty="0"/>
          </a:p>
          <a:p>
            <a:pPr marL="0" indent="0">
              <a:buNone/>
            </a:pPr>
            <a:r>
              <a:rPr lang="en-US" sz="4800" b="1" dirty="0">
                <a:solidFill>
                  <a:srgbClr val="FF0000"/>
                </a:solidFill>
              </a:rPr>
              <a:t>c</a:t>
            </a:r>
            <a:r>
              <a:rPr lang="en-US" sz="4800" b="1" dirty="0" smtClean="0">
                <a:solidFill>
                  <a:srgbClr val="FF0000"/>
                </a:solidFill>
              </a:rPr>
              <a:t>ucumber</a:t>
            </a: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five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0" y="27038"/>
            <a:ext cx="4953000" cy="5825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P. 12-13   </a:t>
            </a:r>
            <a:r>
              <a:rPr lang="ko-KR" altLang="en-US" sz="3200" b="1" dirty="0" smtClean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3200" b="1" dirty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8822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17206"/>
            <a:ext cx="9133656" cy="111386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1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과</a:t>
            </a: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Quizlet 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단어연습 </a:t>
            </a:r>
            <a:endParaRPr kumimoji="1" lang="x-none" alt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4" y="1371600"/>
            <a:ext cx="8957904" cy="4648200"/>
          </a:xfrm>
        </p:spPr>
        <p:txBody>
          <a:bodyPr>
            <a:normAutofit/>
          </a:bodyPr>
          <a:lstStyle/>
          <a:p>
            <a:pPr marL="0" indent="0" algn="ctr">
              <a:buFontTx/>
              <a:buNone/>
              <a:defRPr/>
            </a:pPr>
            <a:r>
              <a:rPr kumimoji="1" lang="en-US" altLang="ko-KR" sz="4000"/>
              <a:t>Quizlet </a:t>
            </a:r>
            <a:r>
              <a:rPr kumimoji="1" lang="en-US" altLang="ko-KR" sz="4000" smtClean="0"/>
              <a:t>1</a:t>
            </a:r>
            <a:r>
              <a:rPr kumimoji="1" lang="ko-KR" altLang="en-US" sz="4000" smtClean="0"/>
              <a:t>과 </a:t>
            </a:r>
            <a:r>
              <a:rPr kumimoji="1" lang="ko-KR" altLang="en-US" sz="4000" dirty="0" smtClean="0"/>
              <a:t>단어 연습하기</a:t>
            </a:r>
            <a:endParaRPr kumimoji="1" lang="en-US" altLang="ko-KR" sz="4000" dirty="0" smtClean="0"/>
          </a:p>
          <a:p>
            <a:pPr marL="0" indent="0" algn="ctr">
              <a:buFontTx/>
              <a:buNone/>
              <a:defRPr/>
            </a:pPr>
            <a:r>
              <a:rPr kumimoji="1" lang="ko-KR" altLang="en-US" sz="4000" b="1" dirty="0" smtClean="0"/>
              <a:t>모음</a:t>
            </a:r>
            <a:r>
              <a:rPr kumimoji="1" lang="en-US" altLang="ko-KR" sz="4000" b="1" dirty="0" smtClean="0"/>
              <a:t>(Vowel)</a:t>
            </a:r>
          </a:p>
          <a:p>
            <a:pPr marL="0" indent="0" algn="ctr">
              <a:buFontTx/>
              <a:buNone/>
              <a:defRPr/>
            </a:pPr>
            <a:endParaRPr kumimoji="1" lang="en-US" altLang="ko-KR" sz="4000" b="1" dirty="0" smtClean="0"/>
          </a:p>
          <a:p>
            <a:pPr marL="0" indent="0" algn="ctr">
              <a:buNone/>
              <a:defRPr/>
            </a:pPr>
            <a:r>
              <a:rPr lang="en-US" altLang="ko-KR" dirty="0" smtClean="0">
                <a:hlinkClick r:id="rId3"/>
              </a:rPr>
              <a:t>https://quizlet.com/_8cpbtv?x=1jqt&amp;i=2raghe</a:t>
            </a:r>
            <a:endParaRPr lang="tr-TR" dirty="0" smtClean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67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8077200" y="5839202"/>
            <a:ext cx="955040" cy="927358"/>
          </a:xfrm>
          <a:prstGeom prst="rect">
            <a:avLst/>
          </a:prstGeom>
          <a:blipFill dpi="0" rotWithShape="1">
            <a:blip r:embed="rId2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087798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14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/>
          <a:srcRect t="-1" r="47826" b="-4148"/>
          <a:stretch/>
        </p:blipFill>
        <p:spPr>
          <a:xfrm>
            <a:off x="1225244" y="66769"/>
            <a:ext cx="6928158" cy="689426"/>
          </a:xfrm>
          <a:prstGeom prst="rect">
            <a:avLst/>
          </a:prstGeom>
        </p:spPr>
      </p:pic>
      <p:graphicFrame>
        <p:nvGraphicFramePr>
          <p:cNvPr id="23" name="object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073043"/>
              </p:ext>
            </p:extLst>
          </p:nvPr>
        </p:nvGraphicFramePr>
        <p:xfrm>
          <a:off x="609598" y="1295400"/>
          <a:ext cx="7848603" cy="4607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14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02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9573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0986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027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2594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701800">
                <a:tc>
                  <a:txBody>
                    <a:bodyPr/>
                    <a:lstStyle/>
                    <a:p>
                      <a:pPr marL="221615" algn="ctr">
                        <a:lnSpc>
                          <a:spcPct val="100000"/>
                        </a:lnSpc>
                      </a:pPr>
                      <a:r>
                        <a:rPr sz="4800" b="1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ㅏ</a:t>
                      </a:r>
                      <a:endParaRPr lang="en-US" sz="4800" b="1" dirty="0" smtClean="0">
                        <a:solidFill>
                          <a:srgbClr val="231F20"/>
                        </a:solidFill>
                        <a:latin typeface="Malgun Gothic"/>
                        <a:cs typeface="Malgun Gothic"/>
                      </a:endParaRPr>
                    </a:p>
                    <a:p>
                      <a:pPr algn="ctr"/>
                      <a:r>
                        <a:rPr lang="en-US" altLang="ko-KR" sz="4000" dirty="0" smtClean="0"/>
                        <a:t>/a/</a:t>
                      </a:r>
                      <a:endParaRPr lang="en-US" sz="4000" dirty="0"/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8440" algn="ctr">
                        <a:lnSpc>
                          <a:spcPct val="100000"/>
                        </a:lnSpc>
                      </a:pPr>
                      <a:r>
                        <a:rPr sz="4800" b="1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ㅓ</a:t>
                      </a:r>
                      <a:endParaRPr lang="en-US" sz="4800" b="1" dirty="0" smtClean="0">
                        <a:solidFill>
                          <a:srgbClr val="231F20"/>
                        </a:solidFill>
                        <a:latin typeface="Malgun Gothic"/>
                        <a:cs typeface="Malgun Gothic"/>
                      </a:endParaRPr>
                    </a:p>
                    <a:p>
                      <a:pPr marL="21844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smtClean="0"/>
                        <a:t>/</a:t>
                      </a:r>
                      <a:r>
                        <a:rPr lang="en-US" sz="4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ə/</a:t>
                      </a:r>
                      <a:endParaRPr lang="en-US" sz="4000" dirty="0" smtClean="0"/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8440" algn="ctr">
                        <a:lnSpc>
                          <a:spcPct val="100000"/>
                        </a:lnSpc>
                      </a:pPr>
                      <a:r>
                        <a:rPr sz="4800" b="1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ㅗ</a:t>
                      </a:r>
                      <a:endParaRPr lang="en-US" sz="4800" b="1" dirty="0" smtClean="0">
                        <a:solidFill>
                          <a:srgbClr val="231F20"/>
                        </a:solidFill>
                        <a:latin typeface="Malgun Gothic"/>
                        <a:cs typeface="Malgun Gothic"/>
                      </a:endParaRPr>
                    </a:p>
                    <a:p>
                      <a:pPr marL="21844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smtClean="0"/>
                        <a:t>/o/</a:t>
                      </a:r>
                    </a:p>
                    <a:p>
                      <a:pPr marL="218440" algn="ctr">
                        <a:lnSpc>
                          <a:spcPct val="100000"/>
                        </a:lnSpc>
                      </a:pPr>
                      <a:endParaRPr sz="40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8440" algn="ctr">
                        <a:lnSpc>
                          <a:spcPct val="100000"/>
                        </a:lnSpc>
                      </a:pPr>
                      <a:r>
                        <a:rPr sz="5400" b="1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ㅜ</a:t>
                      </a:r>
                      <a:endParaRPr lang="en-US" sz="5400" b="1" dirty="0" smtClean="0">
                        <a:solidFill>
                          <a:srgbClr val="231F20"/>
                        </a:solidFill>
                        <a:latin typeface="Malgun Gothic"/>
                        <a:cs typeface="Malgun Gothic"/>
                      </a:endParaRPr>
                    </a:p>
                    <a:p>
                      <a:pPr marL="21844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smtClean="0"/>
                        <a:t>/u/</a:t>
                      </a:r>
                    </a:p>
                    <a:p>
                      <a:pPr marL="218440" algn="ctr">
                        <a:lnSpc>
                          <a:spcPct val="100000"/>
                        </a:lnSpc>
                      </a:pPr>
                      <a:endParaRPr sz="40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8440" algn="ctr">
                        <a:lnSpc>
                          <a:spcPct val="100000"/>
                        </a:lnSpc>
                      </a:pPr>
                      <a:r>
                        <a:rPr sz="6000" b="1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ㅡ</a:t>
                      </a:r>
                      <a:endParaRPr lang="en-US" sz="6000" b="1" dirty="0" smtClean="0">
                        <a:solidFill>
                          <a:srgbClr val="231F20"/>
                        </a:solidFill>
                        <a:latin typeface="Malgun Gothic"/>
                        <a:cs typeface="Malgun Gothic"/>
                      </a:endParaRPr>
                    </a:p>
                    <a:p>
                      <a:pPr marL="21844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/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**</a:t>
                      </a:r>
                      <a:r>
                        <a:rPr lang="en-US" sz="2400" dirty="0" smtClean="0"/>
                        <a:t>/</a:t>
                      </a:r>
                    </a:p>
                    <a:p>
                      <a:pPr marL="218440" algn="ctr">
                        <a:lnSpc>
                          <a:spcPct val="100000"/>
                        </a:lnSpc>
                      </a:pPr>
                      <a:endParaRPr sz="40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8440" algn="ctr">
                        <a:lnSpc>
                          <a:spcPct val="100000"/>
                        </a:lnSpc>
                      </a:pPr>
                      <a:r>
                        <a:rPr sz="5400" b="1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ㅣ</a:t>
                      </a:r>
                      <a:endParaRPr lang="en-US" sz="5400" b="1" dirty="0" smtClean="0">
                        <a:solidFill>
                          <a:srgbClr val="231F20"/>
                        </a:solidFill>
                        <a:latin typeface="Malgun Gothic"/>
                        <a:cs typeface="Malgun Gothic"/>
                      </a:endParaRPr>
                    </a:p>
                    <a:p>
                      <a:pPr marL="21844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smtClean="0"/>
                        <a:t>/</a:t>
                      </a:r>
                      <a:r>
                        <a:rPr lang="en-US" sz="4000" dirty="0" err="1" smtClean="0"/>
                        <a:t>i</a:t>
                      </a:r>
                      <a:r>
                        <a:rPr lang="en-US" sz="4000" dirty="0" smtClean="0"/>
                        <a:t>/</a:t>
                      </a:r>
                    </a:p>
                    <a:p>
                      <a:pPr marL="218440" algn="ctr">
                        <a:lnSpc>
                          <a:spcPct val="100000"/>
                        </a:lnSpc>
                      </a:pPr>
                      <a:endParaRPr sz="40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65400">
                <a:tc>
                  <a:txBody>
                    <a:bodyPr/>
                    <a:lstStyle/>
                    <a:p>
                      <a:pPr marL="221615" algn="ctr">
                        <a:lnSpc>
                          <a:spcPct val="100000"/>
                        </a:lnSpc>
                      </a:pPr>
                      <a:r>
                        <a:rPr sz="5400" b="1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ㅑ</a:t>
                      </a:r>
                      <a:endParaRPr lang="en-US" sz="5400" b="1" dirty="0" smtClean="0">
                        <a:solidFill>
                          <a:srgbClr val="231F20"/>
                        </a:solidFill>
                        <a:latin typeface="Malgun Gothic"/>
                        <a:cs typeface="Malgun Gothic"/>
                      </a:endParaRPr>
                    </a:p>
                    <a:p>
                      <a:pPr marL="221615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dirty="0" smtClean="0"/>
                        <a:t>/</a:t>
                      </a:r>
                      <a:r>
                        <a:rPr lang="en-US" altLang="ko-KR" sz="4000" dirty="0" err="1" smtClean="0"/>
                        <a:t>ya</a:t>
                      </a:r>
                      <a:r>
                        <a:rPr lang="en-US" altLang="ko-KR" sz="4000" dirty="0" smtClean="0"/>
                        <a:t>/</a:t>
                      </a:r>
                      <a:endParaRPr lang="en-US" sz="4000" dirty="0" smtClean="0"/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8440" algn="ctr">
                        <a:lnSpc>
                          <a:spcPct val="100000"/>
                        </a:lnSpc>
                      </a:pPr>
                      <a:r>
                        <a:rPr sz="5400" b="1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ㅕ</a:t>
                      </a:r>
                      <a:endParaRPr lang="en-US" sz="5400" b="1" dirty="0" smtClean="0">
                        <a:solidFill>
                          <a:srgbClr val="231F20"/>
                        </a:solidFill>
                        <a:latin typeface="Malgun Gothic"/>
                        <a:cs typeface="Malgun Gothic"/>
                      </a:endParaRPr>
                    </a:p>
                    <a:p>
                      <a:pPr marL="21844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dirty="0" smtClean="0"/>
                        <a:t>/</a:t>
                      </a:r>
                      <a:r>
                        <a:rPr lang="en-US" altLang="ko-KR" sz="4000" dirty="0" err="1" smtClean="0"/>
                        <a:t>y</a:t>
                      </a:r>
                      <a:r>
                        <a:rPr lang="en-US" sz="4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lang="en-US" altLang="ko-KR" sz="4000" dirty="0" smtClean="0"/>
                        <a:t>/</a:t>
                      </a:r>
                      <a:endParaRPr lang="en-US" sz="4000" dirty="0" smtClean="0"/>
                    </a:p>
                    <a:p>
                      <a:pPr marL="218440" algn="ctr">
                        <a:lnSpc>
                          <a:spcPct val="100000"/>
                        </a:lnSpc>
                      </a:pPr>
                      <a:endParaRPr sz="5400" b="1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8440" algn="ctr">
                        <a:lnSpc>
                          <a:spcPct val="100000"/>
                        </a:lnSpc>
                      </a:pPr>
                      <a:r>
                        <a:rPr sz="5400" b="1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ㅛ</a:t>
                      </a:r>
                      <a:endParaRPr lang="en-US" sz="5400" b="1" dirty="0" smtClean="0">
                        <a:solidFill>
                          <a:srgbClr val="231F20"/>
                        </a:solidFill>
                        <a:latin typeface="Malgun Gothic"/>
                        <a:cs typeface="Malgun Gothic"/>
                      </a:endParaRPr>
                    </a:p>
                    <a:p>
                      <a:pPr marL="21844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dirty="0" smtClean="0"/>
                        <a:t>/</a:t>
                      </a:r>
                      <a:r>
                        <a:rPr lang="en-US" altLang="ko-KR" sz="4000" dirty="0" err="1" smtClean="0"/>
                        <a:t>y</a:t>
                      </a:r>
                      <a:r>
                        <a:rPr lang="en-US" altLang="ko-KR" sz="4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en-US" altLang="ko-KR" sz="4000" dirty="0" smtClean="0"/>
                        <a:t>/</a:t>
                      </a:r>
                      <a:endParaRPr lang="en-US" sz="4000" dirty="0" smtClean="0"/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8440" algn="ctr">
                        <a:lnSpc>
                          <a:spcPct val="100000"/>
                        </a:lnSpc>
                      </a:pPr>
                      <a:r>
                        <a:rPr sz="5400" b="1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ㅠ</a:t>
                      </a:r>
                      <a:endParaRPr lang="en-US" sz="5400" b="1" dirty="0" smtClean="0">
                        <a:solidFill>
                          <a:srgbClr val="231F20"/>
                        </a:solidFill>
                        <a:latin typeface="Malgun Gothic"/>
                        <a:cs typeface="Malgun Gothic"/>
                      </a:endParaRPr>
                    </a:p>
                    <a:p>
                      <a:pPr marL="21844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dirty="0" smtClean="0"/>
                        <a:t>/</a:t>
                      </a:r>
                      <a:r>
                        <a:rPr lang="en-US" altLang="ko-KR" sz="4000" dirty="0" err="1" smtClean="0"/>
                        <a:t>y</a:t>
                      </a:r>
                      <a:r>
                        <a:rPr lang="en-US" altLang="ko-KR" sz="4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</a:t>
                      </a:r>
                      <a:r>
                        <a:rPr lang="en-US" altLang="ko-KR" sz="4000" dirty="0" smtClean="0"/>
                        <a:t>/</a:t>
                      </a:r>
                      <a:endParaRPr lang="en-US" sz="4000" dirty="0" smtClean="0"/>
                    </a:p>
                    <a:p>
                      <a:pPr marL="218440" algn="ctr">
                        <a:lnSpc>
                          <a:spcPct val="100000"/>
                        </a:lnSpc>
                      </a:pPr>
                      <a:endParaRPr sz="5400" b="1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75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4618" y="-9236"/>
            <a:ext cx="1595582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14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/>
          <a:srcRect t="-1" r="47826" b="-4148"/>
          <a:stretch/>
        </p:blipFill>
        <p:spPr>
          <a:xfrm>
            <a:off x="1905000" y="32133"/>
            <a:ext cx="6705601" cy="6894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756194"/>
            <a:ext cx="7887082" cy="579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3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" y="66769"/>
            <a:ext cx="17526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15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/>
          <a:srcRect t="-1" r="47826" b="-4148"/>
          <a:stretch/>
        </p:blipFill>
        <p:spPr>
          <a:xfrm>
            <a:off x="1943100" y="66769"/>
            <a:ext cx="3733800" cy="68942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34426"/>
          <a:stretch/>
        </p:blipFill>
        <p:spPr>
          <a:xfrm>
            <a:off x="177800" y="914400"/>
            <a:ext cx="3581400" cy="56388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914400"/>
            <a:ext cx="5257800" cy="5638800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68777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11767</TotalTime>
  <Words>516</Words>
  <Application>Microsoft Office PowerPoint</Application>
  <PresentationFormat>On-screen Show (4:3)</PresentationFormat>
  <Paragraphs>182</Paragraphs>
  <Slides>26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Arial</vt:lpstr>
      <vt:lpstr>Wingdings</vt:lpstr>
      <vt:lpstr>Malgun Gothic</vt:lpstr>
      <vt:lpstr>Arial Rounded MT Bold</vt:lpstr>
      <vt:lpstr>Malgun Gothic (Body)</vt:lpstr>
      <vt:lpstr>Malgun Gothic</vt:lpstr>
      <vt:lpstr>Calibri</vt:lpstr>
      <vt:lpstr>Times New Roman</vt:lpstr>
      <vt:lpstr>Gulim</vt:lpstr>
      <vt:lpstr>Office Theme</vt:lpstr>
      <vt:lpstr>     재외동포를 위한 한국어 (영어권)   1-1 </vt:lpstr>
      <vt:lpstr>재외동포를 위한 한국어 1-1   1과 모음 (Vowel)    </vt:lpstr>
      <vt:lpstr>PowerPoint Presentation</vt:lpstr>
      <vt:lpstr>PowerPoint Presentation</vt:lpstr>
      <vt:lpstr>PowerPoint Presentation</vt:lpstr>
      <vt:lpstr>1과 Quizlet 단어연습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모음vowel </vt:lpstr>
      <vt:lpstr>숙제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수고하셨습니다!</vt:lpstr>
      <vt:lpstr>References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Hiossen2</dc:creator>
  <cp:lastModifiedBy>Seunghee Back</cp:lastModifiedBy>
  <cp:revision>507</cp:revision>
  <dcterms:created xsi:type="dcterms:W3CDTF">2017-12-01T18:31:09Z</dcterms:created>
  <dcterms:modified xsi:type="dcterms:W3CDTF">2020-07-03T20:13:14Z</dcterms:modified>
</cp:coreProperties>
</file>